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60" r:id="rId3"/>
    <p:sldId id="257" r:id="rId4"/>
    <p:sldId id="258" r:id="rId5"/>
    <p:sldId id="266"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BE19B5-9DAD-4D27-9F37-2DE0123749E2}"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413533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BE19B5-9DAD-4D27-9F37-2DE0123749E2}"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163560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BE19B5-9DAD-4D27-9F37-2DE0123749E2}"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F143D-32DE-4100-80F0-A30FA137E06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91799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BE19B5-9DAD-4D27-9F37-2DE0123749E2}"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202188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BE19B5-9DAD-4D27-9F37-2DE0123749E2}"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F143D-32DE-4100-80F0-A30FA137E06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87113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BE19B5-9DAD-4D27-9F37-2DE0123749E2}"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349919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BE19B5-9DAD-4D27-9F37-2DE0123749E2}"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3168133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BE19B5-9DAD-4D27-9F37-2DE0123749E2}"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339539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BE19B5-9DAD-4D27-9F37-2DE0123749E2}"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234167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BE19B5-9DAD-4D27-9F37-2DE0123749E2}"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274771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8BE19B5-9DAD-4D27-9F37-2DE0123749E2}"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3263326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BE19B5-9DAD-4D27-9F37-2DE0123749E2}" type="datetimeFigureOut">
              <a:rPr lang="en-US" smtClean="0"/>
              <a:t>10/19/2020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281903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8BE19B5-9DAD-4D27-9F37-2DE0123749E2}" type="datetimeFigureOut">
              <a:rPr lang="en-US" smtClean="0"/>
              <a:t>10/19/2020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854995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E19B5-9DAD-4D27-9F37-2DE0123749E2}" type="datetimeFigureOut">
              <a:rPr lang="en-US" smtClean="0"/>
              <a:t>10/19/2020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81417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8BE19B5-9DAD-4D27-9F37-2DE0123749E2}"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3788976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8BE19B5-9DAD-4D27-9F37-2DE0123749E2}"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F143D-32DE-4100-80F0-A30FA137E06D}" type="slidenum">
              <a:rPr lang="en-US" smtClean="0"/>
              <a:t>‹#›</a:t>
            </a:fld>
            <a:endParaRPr lang="en-US"/>
          </a:p>
        </p:txBody>
      </p:sp>
    </p:spTree>
    <p:extLst>
      <p:ext uri="{BB962C8B-B14F-4D97-AF65-F5344CB8AC3E}">
        <p14:creationId xmlns:p14="http://schemas.microsoft.com/office/powerpoint/2010/main" val="164116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BE19B5-9DAD-4D27-9F37-2DE0123749E2}" type="datetimeFigureOut">
              <a:rPr lang="en-US" smtClean="0"/>
              <a:t>10/19/2020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77F143D-32DE-4100-80F0-A30FA137E06D}" type="slidenum">
              <a:rPr lang="en-US" smtClean="0"/>
              <a:t>‹#›</a:t>
            </a:fld>
            <a:endParaRPr lang="en-US"/>
          </a:p>
        </p:txBody>
      </p:sp>
    </p:spTree>
    <p:extLst>
      <p:ext uri="{BB962C8B-B14F-4D97-AF65-F5344CB8AC3E}">
        <p14:creationId xmlns:p14="http://schemas.microsoft.com/office/powerpoint/2010/main" val="3223705640"/>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1284" y="1175656"/>
            <a:ext cx="4057710" cy="613953"/>
          </a:xfrm>
        </p:spPr>
        <p:txBody>
          <a:bodyPr/>
          <a:lstStyle/>
          <a:p>
            <a:r>
              <a:rPr lang="en-US" dirty="0" smtClean="0"/>
              <a:t>REPTILIA</a:t>
            </a:r>
            <a:endParaRPr lang="en-US" dirty="0"/>
          </a:p>
        </p:txBody>
      </p:sp>
      <p:sp>
        <p:nvSpPr>
          <p:cNvPr id="3" name="Subtitle 2"/>
          <p:cNvSpPr>
            <a:spLocks noGrp="1"/>
          </p:cNvSpPr>
          <p:nvPr>
            <p:ph type="subTitle" idx="1"/>
          </p:nvPr>
        </p:nvSpPr>
        <p:spPr>
          <a:xfrm>
            <a:off x="1507067" y="4050833"/>
            <a:ext cx="4697790" cy="1096899"/>
          </a:xfrm>
        </p:spPr>
        <p:txBody>
          <a:bodyPr/>
          <a:lstStyle/>
          <a:p>
            <a:r>
              <a:rPr lang="en-US" dirty="0" smtClean="0"/>
              <a:t>BY: NILOFER SYED</a:t>
            </a:r>
            <a:endParaRPr lang="en-US" dirty="0"/>
          </a:p>
        </p:txBody>
      </p:sp>
    </p:spTree>
    <p:extLst>
      <p:ext uri="{BB962C8B-B14F-4D97-AF65-F5344CB8AC3E}">
        <p14:creationId xmlns:p14="http://schemas.microsoft.com/office/powerpoint/2010/main" val="852497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02091" cy="6858001"/>
          </a:xfrm>
          <a:prstGeom prst="rect">
            <a:avLst/>
          </a:prstGeom>
        </p:spPr>
      </p:pic>
    </p:spTree>
    <p:extLst>
      <p:ext uri="{BB962C8B-B14F-4D97-AF65-F5344CB8AC3E}">
        <p14:creationId xmlns:p14="http://schemas.microsoft.com/office/powerpoint/2010/main" val="411047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0293531" cy="6858000"/>
          </a:xfrm>
          <a:prstGeom prst="rect">
            <a:avLst/>
          </a:prstGeom>
        </p:spPr>
      </p:pic>
    </p:spTree>
    <p:extLst>
      <p:ext uri="{BB962C8B-B14F-4D97-AF65-F5344CB8AC3E}">
        <p14:creationId xmlns:p14="http://schemas.microsoft.com/office/powerpoint/2010/main" val="465658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0332720" cy="6858000"/>
          </a:xfrm>
          <a:prstGeom prst="rect">
            <a:avLst/>
          </a:prstGeom>
        </p:spPr>
      </p:pic>
    </p:spTree>
    <p:extLst>
      <p:ext uri="{BB962C8B-B14F-4D97-AF65-F5344CB8AC3E}">
        <p14:creationId xmlns:p14="http://schemas.microsoft.com/office/powerpoint/2010/main" val="286042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0345783" cy="6858000"/>
          </a:xfrm>
          <a:prstGeom prst="rect">
            <a:avLst/>
          </a:prstGeom>
        </p:spPr>
      </p:pic>
    </p:spTree>
    <p:extLst>
      <p:ext uri="{BB962C8B-B14F-4D97-AF65-F5344CB8AC3E}">
        <p14:creationId xmlns:p14="http://schemas.microsoft.com/office/powerpoint/2010/main" val="1388125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0319657" cy="6858000"/>
          </a:xfrm>
          <a:prstGeom prst="rect">
            <a:avLst/>
          </a:prstGeom>
        </p:spPr>
      </p:pic>
    </p:spTree>
    <p:extLst>
      <p:ext uri="{BB962C8B-B14F-4D97-AF65-F5344CB8AC3E}">
        <p14:creationId xmlns:p14="http://schemas.microsoft.com/office/powerpoint/2010/main" val="3822397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58846" cy="6858000"/>
          </a:xfrm>
          <a:prstGeom prst="rect">
            <a:avLst/>
          </a:prstGeom>
        </p:spPr>
      </p:pic>
    </p:spTree>
    <p:extLst>
      <p:ext uri="{BB962C8B-B14F-4D97-AF65-F5344CB8AC3E}">
        <p14:creationId xmlns:p14="http://schemas.microsoft.com/office/powerpoint/2010/main" val="3619483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93531" cy="6858000"/>
          </a:xfrm>
          <a:prstGeom prst="rect">
            <a:avLst/>
          </a:prstGeom>
        </p:spPr>
      </p:pic>
    </p:spTree>
    <p:extLst>
      <p:ext uri="{BB962C8B-B14F-4D97-AF65-F5344CB8AC3E}">
        <p14:creationId xmlns:p14="http://schemas.microsoft.com/office/powerpoint/2010/main" val="937837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58846" cy="6858000"/>
          </a:xfrm>
          <a:prstGeom prst="rect">
            <a:avLst/>
          </a:prstGeom>
        </p:spPr>
      </p:pic>
    </p:spTree>
    <p:extLst>
      <p:ext uri="{BB962C8B-B14F-4D97-AF65-F5344CB8AC3E}">
        <p14:creationId xmlns:p14="http://schemas.microsoft.com/office/powerpoint/2010/main" val="3434725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71909" cy="6858000"/>
          </a:xfrm>
          <a:prstGeom prst="rect">
            <a:avLst/>
          </a:prstGeom>
        </p:spPr>
      </p:pic>
    </p:spTree>
    <p:extLst>
      <p:ext uri="{BB962C8B-B14F-4D97-AF65-F5344CB8AC3E}">
        <p14:creationId xmlns:p14="http://schemas.microsoft.com/office/powerpoint/2010/main" val="81076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06594" cy="6858000"/>
          </a:xfrm>
          <a:prstGeom prst="rect">
            <a:avLst/>
          </a:prstGeom>
        </p:spPr>
      </p:pic>
    </p:spTree>
    <p:extLst>
      <p:ext uri="{BB962C8B-B14F-4D97-AF65-F5344CB8AC3E}">
        <p14:creationId xmlns:p14="http://schemas.microsoft.com/office/powerpoint/2010/main" val="390099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760" y="653143"/>
            <a:ext cx="8778240" cy="2862322"/>
          </a:xfrm>
          <a:prstGeom prst="rect">
            <a:avLst/>
          </a:prstGeom>
        </p:spPr>
        <p:txBody>
          <a:bodyPr wrap="square">
            <a:spAutoFit/>
          </a:bodyPr>
          <a:lstStyle/>
          <a:p>
            <a:pPr algn="just"/>
            <a:endParaRPr lang="en-US" dirty="0" smtClean="0">
              <a:solidFill>
                <a:srgbClr val="FFC000"/>
              </a:solidFill>
              <a:latin typeface="Roboto"/>
            </a:endParaRPr>
          </a:p>
          <a:p>
            <a:r>
              <a:rPr lang="en-US" dirty="0"/>
              <a:t>These were the first class of organisms to adapt to life on land. They are believed to have evolved from the amphibians millions of years ago. There are about 10000 different species of reptiles on earth. They are cold-blooded animals belonging to the phylum Chordata of Animal kingdom</a:t>
            </a:r>
            <a:r>
              <a:rPr lang="en-US" dirty="0" smtClean="0"/>
              <a:t>.</a:t>
            </a:r>
          </a:p>
          <a:p>
            <a:endParaRPr lang="en-US" dirty="0"/>
          </a:p>
          <a:p>
            <a:endParaRPr lang="en-US" dirty="0"/>
          </a:p>
          <a:p>
            <a:r>
              <a:rPr lang="en-US" dirty="0"/>
              <a:t>The skull of the reptiles is modified that gives the reptiles an efficient and powerful jaw action. The modification also makes the skull light.</a:t>
            </a:r>
          </a:p>
          <a:p>
            <a:pPr algn="just"/>
            <a:endParaRPr lang="en-US" b="0" i="0" dirty="0">
              <a:solidFill>
                <a:srgbClr val="FFC000"/>
              </a:solidFill>
              <a:effectLst/>
              <a:latin typeface="Roboto"/>
            </a:endParaRPr>
          </a:p>
        </p:txBody>
      </p:sp>
    </p:spTree>
    <p:extLst>
      <p:ext uri="{BB962C8B-B14F-4D97-AF65-F5344CB8AC3E}">
        <p14:creationId xmlns:p14="http://schemas.microsoft.com/office/powerpoint/2010/main" val="341991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319657" cy="6858000"/>
          </a:xfrm>
          <a:prstGeom prst="rect">
            <a:avLst/>
          </a:prstGeom>
        </p:spPr>
      </p:pic>
    </p:spTree>
    <p:extLst>
      <p:ext uri="{BB962C8B-B14F-4D97-AF65-F5344CB8AC3E}">
        <p14:creationId xmlns:p14="http://schemas.microsoft.com/office/powerpoint/2010/main" val="2892596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45783" cy="6858000"/>
          </a:xfrm>
          <a:prstGeom prst="rect">
            <a:avLst/>
          </a:prstGeom>
        </p:spPr>
      </p:pic>
    </p:spTree>
    <p:extLst>
      <p:ext uri="{BB962C8B-B14F-4D97-AF65-F5344CB8AC3E}">
        <p14:creationId xmlns:p14="http://schemas.microsoft.com/office/powerpoint/2010/main" val="208083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67406" cy="6858000"/>
          </a:xfrm>
          <a:prstGeom prst="rect">
            <a:avLst/>
          </a:prstGeom>
        </p:spPr>
      </p:pic>
    </p:spTree>
    <p:extLst>
      <p:ext uri="{BB962C8B-B14F-4D97-AF65-F5344CB8AC3E}">
        <p14:creationId xmlns:p14="http://schemas.microsoft.com/office/powerpoint/2010/main" val="3416674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32720" cy="6858000"/>
          </a:xfrm>
          <a:prstGeom prst="rect">
            <a:avLst/>
          </a:prstGeom>
        </p:spPr>
      </p:pic>
    </p:spTree>
    <p:extLst>
      <p:ext uri="{BB962C8B-B14F-4D97-AF65-F5344CB8AC3E}">
        <p14:creationId xmlns:p14="http://schemas.microsoft.com/office/powerpoint/2010/main" val="3668477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93531" cy="6858000"/>
          </a:xfrm>
          <a:prstGeom prst="rect">
            <a:avLst/>
          </a:prstGeom>
        </p:spPr>
      </p:pic>
    </p:spTree>
    <p:extLst>
      <p:ext uri="{BB962C8B-B14F-4D97-AF65-F5344CB8AC3E}">
        <p14:creationId xmlns:p14="http://schemas.microsoft.com/office/powerpoint/2010/main" val="2841483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32720" cy="6858000"/>
          </a:xfrm>
          <a:prstGeom prst="rect">
            <a:avLst/>
          </a:prstGeom>
        </p:spPr>
      </p:pic>
    </p:spTree>
    <p:extLst>
      <p:ext uri="{BB962C8B-B14F-4D97-AF65-F5344CB8AC3E}">
        <p14:creationId xmlns:p14="http://schemas.microsoft.com/office/powerpoint/2010/main" val="853206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0293531"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286203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175966" cy="6858000"/>
          </a:xfrm>
          <a:prstGeom prst="rect">
            <a:avLst/>
          </a:prstGeom>
        </p:spPr>
      </p:pic>
    </p:spTree>
    <p:extLst>
      <p:ext uri="{BB962C8B-B14F-4D97-AF65-F5344CB8AC3E}">
        <p14:creationId xmlns:p14="http://schemas.microsoft.com/office/powerpoint/2010/main" val="359540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32720" cy="6858000"/>
          </a:xfrm>
          <a:prstGeom prst="rect">
            <a:avLst/>
          </a:prstGeom>
        </p:spPr>
      </p:pic>
    </p:spTree>
    <p:extLst>
      <p:ext uri="{BB962C8B-B14F-4D97-AF65-F5344CB8AC3E}">
        <p14:creationId xmlns:p14="http://schemas.microsoft.com/office/powerpoint/2010/main" val="3210143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45783" cy="6858000"/>
          </a:xfrm>
          <a:prstGeom prst="rect">
            <a:avLst/>
          </a:prstGeom>
        </p:spPr>
      </p:pic>
    </p:spTree>
    <p:extLst>
      <p:ext uri="{BB962C8B-B14F-4D97-AF65-F5344CB8AC3E}">
        <p14:creationId xmlns:p14="http://schemas.microsoft.com/office/powerpoint/2010/main" val="2989441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068" y="0"/>
            <a:ext cx="9170127" cy="6740307"/>
          </a:xfrm>
          <a:prstGeom prst="rect">
            <a:avLst/>
          </a:prstGeom>
        </p:spPr>
        <p:txBody>
          <a:bodyPr wrap="square">
            <a:spAutoFit/>
          </a:bodyPr>
          <a:lstStyle/>
          <a:p>
            <a:r>
              <a:rPr lang="en-US" dirty="0">
                <a:solidFill>
                  <a:srgbClr val="FFC000"/>
                </a:solidFill>
              </a:rPr>
              <a:t>Characteristics of </a:t>
            </a:r>
            <a:r>
              <a:rPr lang="en-US" dirty="0" err="1" smtClean="0">
                <a:solidFill>
                  <a:srgbClr val="FFC000"/>
                </a:solidFill>
              </a:rPr>
              <a:t>Reptilia</a:t>
            </a:r>
            <a:endParaRPr lang="en-US" dirty="0" smtClean="0">
              <a:solidFill>
                <a:srgbClr val="FFC000"/>
              </a:solidFill>
            </a:endParaRPr>
          </a:p>
          <a:p>
            <a:endParaRPr lang="en-US" dirty="0"/>
          </a:p>
          <a:p>
            <a:r>
              <a:rPr lang="en-US" dirty="0"/>
              <a:t>Following are the important characteristics of the animals belonging to Class </a:t>
            </a:r>
            <a:r>
              <a:rPr lang="en-US" dirty="0" err="1"/>
              <a:t>Reptilia</a:t>
            </a:r>
            <a:r>
              <a:rPr lang="en-US" dirty="0"/>
              <a:t>:</a:t>
            </a:r>
          </a:p>
          <a:p>
            <a:endParaRPr lang="en-US" dirty="0"/>
          </a:p>
          <a:p>
            <a:r>
              <a:rPr lang="en-US" dirty="0"/>
              <a:t>These are creeping and burrowing terrestrial animals with scales on their body.</a:t>
            </a:r>
          </a:p>
          <a:p>
            <a:endParaRPr lang="en-US" dirty="0"/>
          </a:p>
          <a:p>
            <a:r>
              <a:rPr lang="en-US" dirty="0"/>
              <a:t>They are cold-blooded animals found in most of the warmer regions of the world.</a:t>
            </a:r>
          </a:p>
          <a:p>
            <a:endParaRPr lang="en-US" dirty="0"/>
          </a:p>
          <a:p>
            <a:r>
              <a:rPr lang="en-US" dirty="0"/>
              <a:t>Their skin is dry, and rough, without any glands.</a:t>
            </a:r>
          </a:p>
          <a:p>
            <a:endParaRPr lang="en-US" dirty="0"/>
          </a:p>
          <a:p>
            <a:r>
              <a:rPr lang="en-US" dirty="0"/>
              <a:t>The body is divided into head, neck, trunk, and tail.</a:t>
            </a:r>
          </a:p>
          <a:p>
            <a:endParaRPr lang="en-US" dirty="0"/>
          </a:p>
          <a:p>
            <a:r>
              <a:rPr lang="en-US" dirty="0"/>
              <a:t>Few of these shed the scales on their skin as skin cast.</a:t>
            </a:r>
          </a:p>
          <a:p>
            <a:endParaRPr lang="en-US" dirty="0"/>
          </a:p>
          <a:p>
            <a:r>
              <a:rPr lang="en-US" dirty="0"/>
              <a:t>The respiration takes place with the help of the lungs.</a:t>
            </a:r>
          </a:p>
          <a:p>
            <a:endParaRPr lang="en-US" dirty="0"/>
          </a:p>
          <a:p>
            <a:r>
              <a:rPr lang="en-US" dirty="0"/>
              <a:t>The skull is </a:t>
            </a:r>
            <a:r>
              <a:rPr lang="en-US" dirty="0" err="1"/>
              <a:t>monocondylic</a:t>
            </a:r>
            <a:r>
              <a:rPr lang="en-US" dirty="0"/>
              <a:t>.</a:t>
            </a:r>
          </a:p>
          <a:p>
            <a:endParaRPr lang="en-US" dirty="0"/>
          </a:p>
          <a:p>
            <a:r>
              <a:rPr lang="en-US" dirty="0"/>
              <a:t>They have two pairs of </a:t>
            </a:r>
            <a:r>
              <a:rPr lang="en-US" dirty="0" err="1"/>
              <a:t>pentadactyl</a:t>
            </a:r>
            <a:r>
              <a:rPr lang="en-US" dirty="0"/>
              <a:t> limbs, each bearing claws. Snakes are an exception.</a:t>
            </a:r>
          </a:p>
          <a:p>
            <a:endParaRPr lang="en-US" dirty="0"/>
          </a:p>
          <a:p>
            <a:r>
              <a:rPr lang="en-US" dirty="0"/>
              <a:t>The heart is 3 chambered. However, crocodiles have a 4-chambered heart.</a:t>
            </a:r>
          </a:p>
          <a:p>
            <a:endParaRPr lang="en-US" dirty="0"/>
          </a:p>
          <a:p>
            <a:r>
              <a:rPr lang="en-US" dirty="0"/>
              <a:t>The nervous system comprises of 12 pairs of cranial nerves</a:t>
            </a:r>
            <a:r>
              <a:rPr lang="en-US" dirty="0" smtClean="0"/>
              <a:t>.</a:t>
            </a:r>
            <a:endParaRPr lang="en-US" dirty="0"/>
          </a:p>
        </p:txBody>
      </p:sp>
    </p:spTree>
    <p:extLst>
      <p:ext uri="{BB962C8B-B14F-4D97-AF65-F5344CB8AC3E}">
        <p14:creationId xmlns:p14="http://schemas.microsoft.com/office/powerpoint/2010/main" val="561124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32720" cy="6858000"/>
          </a:xfrm>
          <a:prstGeom prst="rect">
            <a:avLst/>
          </a:prstGeom>
        </p:spPr>
      </p:pic>
    </p:spTree>
    <p:extLst>
      <p:ext uri="{BB962C8B-B14F-4D97-AF65-F5344CB8AC3E}">
        <p14:creationId xmlns:p14="http://schemas.microsoft.com/office/powerpoint/2010/main" val="1847679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71909" cy="6858000"/>
          </a:xfrm>
          <a:prstGeom prst="rect">
            <a:avLst/>
          </a:prstGeom>
        </p:spPr>
      </p:pic>
    </p:spTree>
    <p:extLst>
      <p:ext uri="{BB962C8B-B14F-4D97-AF65-F5344CB8AC3E}">
        <p14:creationId xmlns:p14="http://schemas.microsoft.com/office/powerpoint/2010/main" val="964166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58846" cy="6858000"/>
          </a:xfrm>
          <a:prstGeom prst="rect">
            <a:avLst/>
          </a:prstGeom>
        </p:spPr>
      </p:pic>
    </p:spTree>
    <p:extLst>
      <p:ext uri="{BB962C8B-B14F-4D97-AF65-F5344CB8AC3E}">
        <p14:creationId xmlns:p14="http://schemas.microsoft.com/office/powerpoint/2010/main" val="4220586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60589"/>
            <a:ext cx="8596668" cy="1320800"/>
          </a:xfrm>
        </p:spPr>
        <p:txBody>
          <a:bodyPr>
            <a:noAutofit/>
          </a:bodyPr>
          <a:lstStyle/>
          <a:p>
            <a:r>
              <a:rPr lang="en-US" sz="9600" dirty="0" smtClean="0"/>
              <a:t>     Thanks</a:t>
            </a:r>
            <a:endParaRPr lang="en-US" sz="9600" dirty="0"/>
          </a:p>
        </p:txBody>
      </p:sp>
      <p:sp>
        <p:nvSpPr>
          <p:cNvPr id="3" name="Content Placeholder 2"/>
          <p:cNvSpPr>
            <a:spLocks noGrp="1"/>
          </p:cNvSpPr>
          <p:nvPr>
            <p:ph idx="1"/>
          </p:nvPr>
        </p:nvSpPr>
        <p:spPr>
          <a:xfrm>
            <a:off x="677334" y="5969726"/>
            <a:ext cx="8596668" cy="71636"/>
          </a:xfrm>
        </p:spPr>
        <p:txBody>
          <a:bodyPr>
            <a:normAutofit fontScale="25000" lnSpcReduction="20000"/>
          </a:bodyPr>
          <a:lstStyle/>
          <a:p>
            <a:endParaRPr lang="en-US" dirty="0"/>
          </a:p>
        </p:txBody>
      </p:sp>
    </p:spTree>
    <p:extLst>
      <p:ext uri="{BB962C8B-B14F-4D97-AF65-F5344CB8AC3E}">
        <p14:creationId xmlns:p14="http://schemas.microsoft.com/office/powerpoint/2010/main" val="4218554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566" y="1166843"/>
            <a:ext cx="9418320" cy="4247317"/>
          </a:xfrm>
          <a:prstGeom prst="rect">
            <a:avLst/>
          </a:prstGeom>
        </p:spPr>
        <p:txBody>
          <a:bodyPr wrap="square">
            <a:spAutoFit/>
          </a:bodyPr>
          <a:lstStyle/>
          <a:p>
            <a:r>
              <a:rPr lang="en-US" dirty="0"/>
              <a:t>The lateral line system is absent in reptiles.</a:t>
            </a:r>
          </a:p>
          <a:p>
            <a:endParaRPr lang="en-US" dirty="0"/>
          </a:p>
          <a:p>
            <a:r>
              <a:rPr lang="en-US" dirty="0"/>
              <a:t>Except for snakes, all the reptiles have well-developed ears.</a:t>
            </a:r>
          </a:p>
          <a:p>
            <a:endParaRPr lang="en-US" dirty="0"/>
          </a:p>
          <a:p>
            <a:r>
              <a:rPr lang="en-US" dirty="0"/>
              <a:t>They possess a typical cloaca.</a:t>
            </a:r>
          </a:p>
          <a:p>
            <a:endParaRPr lang="en-US" dirty="0"/>
          </a:p>
          <a:p>
            <a:r>
              <a:rPr lang="en-US" dirty="0"/>
              <a:t>Reptiles are ureotelic, uricotelic, and </a:t>
            </a:r>
            <a:r>
              <a:rPr lang="en-US" dirty="0" err="1"/>
              <a:t>ammonotelic</a:t>
            </a:r>
            <a:r>
              <a:rPr lang="en-US" dirty="0"/>
              <a:t>.</a:t>
            </a:r>
          </a:p>
          <a:p>
            <a:endParaRPr lang="en-US" dirty="0"/>
          </a:p>
          <a:p>
            <a:r>
              <a:rPr lang="en-US" dirty="0"/>
              <a:t>Fertilization is internal.</a:t>
            </a:r>
          </a:p>
          <a:p>
            <a:endParaRPr lang="en-US" dirty="0"/>
          </a:p>
          <a:p>
            <a:r>
              <a:rPr lang="en-US" dirty="0"/>
              <a:t>They exhibit a meroblastic segmentation.</a:t>
            </a:r>
          </a:p>
          <a:p>
            <a:endParaRPr lang="en-US" dirty="0"/>
          </a:p>
          <a:p>
            <a:r>
              <a:rPr lang="en-US" dirty="0"/>
              <a:t>They are oviparous and the eggs are very yolky.</a:t>
            </a:r>
          </a:p>
          <a:p>
            <a:endParaRPr lang="en-US" dirty="0"/>
          </a:p>
          <a:p>
            <a:r>
              <a:rPr lang="en-US" dirty="0" err="1"/>
              <a:t>Eg</a:t>
            </a:r>
            <a:r>
              <a:rPr lang="en-US" dirty="0"/>
              <a:t>., Snakes, Turtles, Lizards, Crocodiles</a:t>
            </a:r>
          </a:p>
        </p:txBody>
      </p:sp>
    </p:spTree>
    <p:extLst>
      <p:ext uri="{BB962C8B-B14F-4D97-AF65-F5344CB8AC3E}">
        <p14:creationId xmlns:p14="http://schemas.microsoft.com/office/powerpoint/2010/main" val="3585972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045337" cy="6858000"/>
          </a:xfrm>
          <a:prstGeom prst="rect">
            <a:avLst/>
          </a:prstGeom>
        </p:spPr>
      </p:pic>
    </p:spTree>
    <p:extLst>
      <p:ext uri="{BB962C8B-B14F-4D97-AF65-F5344CB8AC3E}">
        <p14:creationId xmlns:p14="http://schemas.microsoft.com/office/powerpoint/2010/main" val="3730589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6754" y="0"/>
            <a:ext cx="9291229" cy="6858000"/>
          </a:xfrm>
          <a:prstGeom prst="rect">
            <a:avLst/>
          </a:prstGeom>
        </p:spPr>
      </p:pic>
    </p:spTree>
    <p:extLst>
      <p:ext uri="{BB962C8B-B14F-4D97-AF65-F5344CB8AC3E}">
        <p14:creationId xmlns:p14="http://schemas.microsoft.com/office/powerpoint/2010/main" val="1300923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0489473" cy="6858000"/>
          </a:xfrm>
          <a:prstGeom prst="rect">
            <a:avLst/>
          </a:prstGeom>
        </p:spPr>
      </p:pic>
    </p:spTree>
    <p:extLst>
      <p:ext uri="{BB962C8B-B14F-4D97-AF65-F5344CB8AC3E}">
        <p14:creationId xmlns:p14="http://schemas.microsoft.com/office/powerpoint/2010/main" val="138097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0306594" cy="6858000"/>
          </a:xfrm>
          <a:prstGeom prst="rect">
            <a:avLst/>
          </a:prstGeom>
        </p:spPr>
      </p:pic>
    </p:spTree>
    <p:extLst>
      <p:ext uri="{BB962C8B-B14F-4D97-AF65-F5344CB8AC3E}">
        <p14:creationId xmlns:p14="http://schemas.microsoft.com/office/powerpoint/2010/main" val="289396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71909" cy="6858000"/>
          </a:xfrm>
          <a:prstGeom prst="rect">
            <a:avLst/>
          </a:prstGeom>
        </p:spPr>
      </p:pic>
    </p:spTree>
    <p:extLst>
      <p:ext uri="{BB962C8B-B14F-4D97-AF65-F5344CB8AC3E}">
        <p14:creationId xmlns:p14="http://schemas.microsoft.com/office/powerpoint/2010/main" val="378827962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60</TotalTime>
  <Words>290</Words>
  <Application>Microsoft Office PowerPoint</Application>
  <PresentationFormat>Widescreen</PresentationFormat>
  <Paragraphs>46</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Roboto</vt:lpstr>
      <vt:lpstr>Trebuchet MS</vt:lpstr>
      <vt:lpstr>Wingdings 3</vt:lpstr>
      <vt:lpstr>Facet</vt:lpstr>
      <vt:lpstr>REPTILIA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REPTILIA</dc:title>
  <dc:creator>USER</dc:creator>
  <cp:lastModifiedBy>USER</cp:lastModifiedBy>
  <cp:revision>7</cp:revision>
  <dcterms:created xsi:type="dcterms:W3CDTF">2020-10-19T11:08:16Z</dcterms:created>
  <dcterms:modified xsi:type="dcterms:W3CDTF">2020-10-19T12:08:53Z</dcterms:modified>
</cp:coreProperties>
</file>